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37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29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0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65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8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09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20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5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27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47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06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D5A0-DCC3-4D5A-A990-53A55F5417DF}" type="datetimeFigureOut">
              <a:rPr lang="it-IT" smtClean="0"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43FA-3F7E-405D-A744-97062C7DC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68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2097085"/>
            <a:ext cx="10896600" cy="1257830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latin typeface="+mn-lt"/>
              </a:rPr>
              <a:t>Le azioni di Agcom </a:t>
            </a:r>
            <a:br>
              <a:rPr lang="it-IT" sz="5400" b="1" dirty="0" smtClean="0">
                <a:latin typeface="+mn-lt"/>
              </a:rPr>
            </a:br>
            <a:r>
              <a:rPr lang="it-IT" sz="5400" b="1" dirty="0" smtClean="0">
                <a:latin typeface="+mn-lt"/>
              </a:rPr>
              <a:t>per contrastare le </a:t>
            </a:r>
            <a:r>
              <a:rPr lang="it-IT" sz="5400" b="1" i="1" dirty="0" err="1" smtClean="0">
                <a:latin typeface="+mn-lt"/>
              </a:rPr>
              <a:t>fake</a:t>
            </a:r>
            <a:r>
              <a:rPr lang="it-IT" sz="5400" b="1" i="1" dirty="0" smtClean="0">
                <a:latin typeface="+mn-lt"/>
              </a:rPr>
              <a:t> news</a:t>
            </a:r>
            <a:endParaRPr lang="it-IT" sz="5400" b="1" i="1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3533" y="4042300"/>
            <a:ext cx="10676467" cy="216915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Ivana Nasti</a:t>
            </a:r>
          </a:p>
          <a:p>
            <a:r>
              <a:rPr lang="it-IT" dirty="0" smtClean="0"/>
              <a:t>Autorità per le garanzie nelle comunicazioni</a:t>
            </a:r>
          </a:p>
          <a:p>
            <a:r>
              <a:rPr lang="it-IT" dirty="0" smtClean="0"/>
              <a:t>Servizio ispettivo, Registro, Corecom</a:t>
            </a:r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Campobasso, </a:t>
            </a:r>
            <a:r>
              <a:rPr lang="it-IT" dirty="0"/>
              <a:t>24 </a:t>
            </a:r>
            <a:r>
              <a:rPr lang="it-IT" dirty="0" smtClean="0"/>
              <a:t>ottobre 2018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6305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80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921917"/>
            <a:ext cx="10557933" cy="41825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b="1" dirty="0" smtClean="0"/>
              <a:t>Le azioni di Agcom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b="1" dirty="0" smtClean="0"/>
          </a:p>
          <a:p>
            <a:pPr>
              <a:spcBef>
                <a:spcPts val="0"/>
              </a:spcBef>
            </a:pPr>
            <a:r>
              <a:rPr lang="it-IT" sz="2600" dirty="0" smtClean="0"/>
              <a:t>Osservatorio sul giornalismo (2014 – 2018);</a:t>
            </a:r>
          </a:p>
          <a:p>
            <a:pPr>
              <a:spcBef>
                <a:spcPts val="0"/>
              </a:spcBef>
            </a:pPr>
            <a:endParaRPr lang="it-IT" sz="2600" dirty="0"/>
          </a:p>
          <a:p>
            <a:pPr>
              <a:spcBef>
                <a:spcPts val="0"/>
              </a:spcBef>
            </a:pPr>
            <a:r>
              <a:rPr lang="it-IT" sz="2600" dirty="0" smtClean="0"/>
              <a:t> Indagine conoscitiva su informazione e internet in Italia (2015);</a:t>
            </a:r>
          </a:p>
          <a:p>
            <a:pPr marL="0" indent="0">
              <a:spcBef>
                <a:spcPts val="0"/>
              </a:spcBef>
              <a:buNone/>
            </a:pPr>
            <a:endParaRPr lang="it-IT" sz="2600" dirty="0" smtClean="0"/>
          </a:p>
          <a:p>
            <a:pPr>
              <a:spcBef>
                <a:spcPts val="0"/>
              </a:spcBef>
            </a:pPr>
            <a:r>
              <a:rPr lang="it-IT" sz="2600" dirty="0" smtClean="0"/>
              <a:t>Rapporto  sul consumo di informazione in campagna elettorale (2016);</a:t>
            </a:r>
          </a:p>
          <a:p>
            <a:pPr marL="0" indent="0">
              <a:spcBef>
                <a:spcPts val="0"/>
              </a:spcBef>
              <a:buNone/>
            </a:pPr>
            <a:endParaRPr lang="it-IT" sz="2600" dirty="0" smtClean="0"/>
          </a:p>
          <a:p>
            <a:pPr>
              <a:spcBef>
                <a:spcPts val="0"/>
              </a:spcBef>
            </a:pPr>
            <a:r>
              <a:rPr lang="it-IT" sz="2600" dirty="0" smtClean="0"/>
              <a:t>Istituzione Tavolo </a:t>
            </a:r>
            <a:r>
              <a:rPr lang="it-IT" sz="2600" dirty="0"/>
              <a:t>T</a:t>
            </a:r>
            <a:r>
              <a:rPr lang="it-IT" sz="2600" dirty="0" smtClean="0"/>
              <a:t>ecnico per la garanzia del pluralismo e della correttezza dell’informazione sulle piattaforme digitali - Delibera </a:t>
            </a:r>
            <a:r>
              <a:rPr lang="it-IT" sz="2600" dirty="0"/>
              <a:t>N. 423/17/CONS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6305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73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5866" y="1769533"/>
            <a:ext cx="10710333" cy="431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/>
              <a:t>I principali obiettivi del Tavolo Tecnico</a:t>
            </a:r>
          </a:p>
          <a:p>
            <a:pPr>
              <a:lnSpc>
                <a:spcPct val="150000"/>
              </a:lnSpc>
            </a:pPr>
            <a:r>
              <a:rPr lang="it-IT" sz="2600" dirty="0" smtClean="0"/>
              <a:t>Classificazione e rilevazione dei fenomeni di disinformazione</a:t>
            </a:r>
            <a:r>
              <a:rPr lang="it-IT" sz="2600" dirty="0"/>
              <a:t> </a:t>
            </a:r>
            <a:r>
              <a:rPr lang="it-IT" sz="2600" i="1" dirty="0" smtClean="0"/>
              <a:t>online</a:t>
            </a:r>
            <a:r>
              <a:rPr lang="it-IT" sz="2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2600" dirty="0" smtClean="0"/>
              <a:t>Monitoraggio dei flussi economici volti a sostenere contenuti falsi e lesivi;</a:t>
            </a:r>
          </a:p>
          <a:p>
            <a:pPr>
              <a:lnSpc>
                <a:spcPct val="110000"/>
              </a:lnSpc>
            </a:pPr>
            <a:r>
              <a:rPr lang="it-IT" sz="2600" dirty="0" smtClean="0"/>
              <a:t>Raccolta delle buone prassi messe in atto dalle imprese di settore per il contrasto alla disinformazione;</a:t>
            </a:r>
          </a:p>
          <a:p>
            <a:pPr>
              <a:lnSpc>
                <a:spcPct val="150000"/>
              </a:lnSpc>
            </a:pPr>
            <a:r>
              <a:rPr lang="it-IT" sz="2600" dirty="0" smtClean="0"/>
              <a:t>Iniziative di autoregolamentazione.</a:t>
            </a:r>
          </a:p>
          <a:p>
            <a:endParaRPr lang="it-IT" dirty="0"/>
          </a:p>
          <a:p>
            <a:endParaRPr lang="it-IT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6305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80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1867" y="1769533"/>
            <a:ext cx="11133666" cy="472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prstClr val="black"/>
                </a:solidFill>
              </a:rPr>
              <a:t> Linee guida per la parità di accesso alle piattaforme </a:t>
            </a:r>
            <a:r>
              <a:rPr lang="it-IT" b="1" i="1" dirty="0" smtClean="0">
                <a:solidFill>
                  <a:prstClr val="black"/>
                </a:solidFill>
              </a:rPr>
              <a:t>online</a:t>
            </a:r>
            <a:r>
              <a:rPr lang="it-IT" b="1" dirty="0" smtClean="0">
                <a:solidFill>
                  <a:prstClr val="black"/>
                </a:solidFill>
              </a:rPr>
              <a:t> durante la campagna elettorale per le elezioni politiche 2018.</a:t>
            </a:r>
          </a:p>
          <a:p>
            <a:pPr marL="0" indent="0" algn="just">
              <a:buNone/>
            </a:pPr>
            <a:endParaRPr lang="it-IT" sz="2500" b="1" dirty="0" smtClean="0">
              <a:solidFill>
                <a:prstClr val="black"/>
              </a:solidFill>
            </a:endParaRPr>
          </a:p>
          <a:p>
            <a:r>
              <a:rPr lang="it-IT" sz="2600" dirty="0" smtClean="0">
                <a:solidFill>
                  <a:prstClr val="black"/>
                </a:solidFill>
              </a:rPr>
              <a:t>Garantire a tutti i soggetti politici le medesime condizioni di accesso alle piattaforme digitali;</a:t>
            </a:r>
          </a:p>
          <a:p>
            <a:r>
              <a:rPr lang="it-IT" sz="2600" dirty="0" smtClean="0">
                <a:solidFill>
                  <a:prstClr val="black"/>
                </a:solidFill>
              </a:rPr>
              <a:t>Ricorrere a strumenti tecnici per contrastare contenuti illeciti;</a:t>
            </a:r>
          </a:p>
          <a:p>
            <a:r>
              <a:rPr lang="it-IT" sz="2600" dirty="0">
                <a:solidFill>
                  <a:prstClr val="black"/>
                </a:solidFill>
              </a:rPr>
              <a:t>R</a:t>
            </a:r>
            <a:r>
              <a:rPr lang="it-IT" sz="2600" dirty="0" smtClean="0">
                <a:solidFill>
                  <a:prstClr val="black"/>
                </a:solidFill>
              </a:rPr>
              <a:t>ispetto delle previsioni normative relative alla Comunicazione Istituzionale da parte delle P.A. nell’utilizzo dei propri canali di comunicazione via Internet;</a:t>
            </a:r>
          </a:p>
          <a:p>
            <a:r>
              <a:rPr lang="it-IT" sz="2600" dirty="0" smtClean="0">
                <a:solidFill>
                  <a:prstClr val="black"/>
                </a:solidFill>
              </a:rPr>
              <a:t>Invito ai soggetti politici ad evitare forme di propaganda politica sui social media il giorno precedente alle elezioni.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6305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1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0399" y="1769533"/>
            <a:ext cx="10896601" cy="472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prstClr val="black"/>
                </a:solidFill>
              </a:rPr>
              <a:t>Conclusioni</a:t>
            </a:r>
          </a:p>
          <a:p>
            <a:pPr marL="0" indent="0" algn="ctr"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2600" dirty="0" smtClean="0">
                <a:solidFill>
                  <a:prstClr val="black"/>
                </a:solidFill>
              </a:rPr>
              <a:t>Gap  tra normativa esistente ed evoluzione accelerata del mercato dell’informazione: autoregolamentazione/regolamentazione;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600" b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2600" dirty="0" smtClean="0">
                <a:solidFill>
                  <a:prstClr val="black"/>
                </a:solidFill>
              </a:rPr>
              <a:t>Recuperare e </a:t>
            </a:r>
            <a:r>
              <a:rPr lang="it-IT" sz="2600" dirty="0" smtClean="0">
                <a:solidFill>
                  <a:prstClr val="black"/>
                </a:solidFill>
              </a:rPr>
              <a:t>rivalorizzare </a:t>
            </a:r>
            <a:r>
              <a:rPr lang="it-IT" sz="2600" dirty="0" smtClean="0">
                <a:solidFill>
                  <a:prstClr val="black"/>
                </a:solidFill>
              </a:rPr>
              <a:t>gli elementi identitari della professione giornalistica.</a:t>
            </a:r>
          </a:p>
          <a:p>
            <a:pPr marL="0" indent="0">
              <a:buNone/>
            </a:pPr>
            <a:endParaRPr lang="it-IT" dirty="0" smtClean="0">
              <a:solidFill>
                <a:prstClr val="black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6305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28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237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Le azioni di Agcom  per contrastare le fake news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comunicazione istituzionale</dc:title>
  <dc:creator>Ivana Nasti</dc:creator>
  <cp:lastModifiedBy>Nicola La Sala</cp:lastModifiedBy>
  <cp:revision>25</cp:revision>
  <dcterms:created xsi:type="dcterms:W3CDTF">2017-11-25T14:56:59Z</dcterms:created>
  <dcterms:modified xsi:type="dcterms:W3CDTF">2018-10-19T11:52:36Z</dcterms:modified>
</cp:coreProperties>
</file>